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86" r:id="rId2"/>
    <p:sldId id="487" r:id="rId3"/>
    <p:sldId id="488" r:id="rId4"/>
    <p:sldId id="489" r:id="rId5"/>
    <p:sldId id="490" r:id="rId6"/>
    <p:sldId id="491" r:id="rId7"/>
    <p:sldId id="49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3A7E-6BF5-423B-8E11-795036D90D51}" type="datetimeFigureOut">
              <a:rPr lang="el-GR" smtClean="0"/>
              <a:t>2/10/2023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EEBB5-2B56-4A87-840A-5B79829C7A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388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" name="Google Shape;3608;g27978c0acf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9" name="Google Shape;3609;g27978c0acf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" name="Google Shape;3615;g27978c0acf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6" name="Google Shape;3616;g27978c0acf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g27dd004d9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3" name="Google Shape;3623;g27dd004d9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g27dd004d9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9" name="Google Shape;3629;g27dd004d9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" name="Google Shape;3635;g27dd004d9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6" name="Google Shape;3636;g27dd004d9b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g27dd004dc8e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4" name="Google Shape;3644;g27dd004dc8e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g27dd004dc8e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2" name="Google Shape;3652;g27dd004dc8e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-100" y="13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>
            <a:spLocks noGrp="1"/>
          </p:cNvSpPr>
          <p:nvPr>
            <p:ph type="ctrTitle"/>
          </p:nvPr>
        </p:nvSpPr>
        <p:spPr>
          <a:xfrm>
            <a:off x="314007" y="1862067"/>
            <a:ext cx="48448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3600"/>
              <a:buNone/>
              <a:defRPr sz="4800">
                <a:solidFill>
                  <a:srgbClr val="25252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subTitle" idx="1"/>
          </p:nvPr>
        </p:nvSpPr>
        <p:spPr>
          <a:xfrm>
            <a:off x="415600" y="3756533"/>
            <a:ext cx="5023200" cy="1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400"/>
              <a:buNone/>
              <a:defRPr sz="3200">
                <a:solidFill>
                  <a:srgbClr val="64913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400"/>
              <a:buNone/>
              <a:defRPr sz="3200">
                <a:solidFill>
                  <a:srgbClr val="6491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400"/>
              <a:buNone/>
              <a:defRPr sz="3200">
                <a:solidFill>
                  <a:srgbClr val="6491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400"/>
              <a:buNone/>
              <a:defRPr sz="3200">
                <a:solidFill>
                  <a:srgbClr val="6491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400"/>
              <a:buNone/>
              <a:defRPr sz="3200">
                <a:solidFill>
                  <a:srgbClr val="6491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400"/>
              <a:buNone/>
              <a:defRPr sz="3200">
                <a:solidFill>
                  <a:srgbClr val="6491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400"/>
              <a:buNone/>
              <a:defRPr sz="3200">
                <a:solidFill>
                  <a:srgbClr val="6491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400"/>
              <a:buNone/>
              <a:defRPr sz="3200">
                <a:solidFill>
                  <a:srgbClr val="6491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400"/>
              <a:buNone/>
              <a:defRPr sz="3200">
                <a:solidFill>
                  <a:srgbClr val="64913C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-295166" y="-1181333"/>
            <a:ext cx="5867759" cy="414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1035133" y="6057033"/>
            <a:ext cx="42848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33" b="0" i="0" u="none" strike="noStrike" cap="none">
                <a:solidFill>
                  <a:srgbClr val="A6A6A6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project receives funding from the European Union's Horizon 2020 research and innovation programme under grant agreement No 101007492</a:t>
            </a:r>
            <a:endParaRPr sz="933" b="0" i="0" u="none" strike="noStrike" cap="none">
              <a:solidFill>
                <a:srgbClr val="A6A6A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533" b="0" i="0" u="none" strike="noStrike" cap="none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l="21702" t="36151" r="22290" b="33311"/>
          <a:stretch/>
        </p:blipFill>
        <p:spPr>
          <a:xfrm>
            <a:off x="411267" y="6108467"/>
            <a:ext cx="537799" cy="4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 l="25249" r="10762"/>
          <a:stretch/>
        </p:blipFill>
        <p:spPr>
          <a:xfrm>
            <a:off x="5609734" y="1"/>
            <a:ext cx="6582265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38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6" name="Google Shape;146;p13"/>
          <p:cNvSpPr/>
          <p:nvPr/>
        </p:nvSpPr>
        <p:spPr>
          <a:xfrm>
            <a:off x="0" y="0"/>
            <a:ext cx="12192000" cy="1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1103867" y="5034200"/>
            <a:ext cx="55308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A6A6A6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project receives funding from the European Union's Horizon 2020 research and innovation programme under grant agreement No 101007492</a:t>
            </a:r>
            <a:endParaRPr sz="1200" b="0" i="0" u="none" strike="noStrike" cap="none">
              <a:solidFill>
                <a:srgbClr val="A6A6A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2">
            <a:alphaModFix/>
          </a:blip>
          <a:srcRect l="21702" t="36151" r="22290" b="33311"/>
          <a:stretch/>
        </p:blipFill>
        <p:spPr>
          <a:xfrm>
            <a:off x="308134" y="5094368"/>
            <a:ext cx="723133" cy="55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 t="9" b="19"/>
          <a:stretch/>
        </p:blipFill>
        <p:spPr>
          <a:xfrm>
            <a:off x="-295166" y="-1181333"/>
            <a:ext cx="5867759" cy="414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4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">
  <p:cSld name="general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eaecae657_0_2767"/>
          <p:cNvSpPr txBox="1">
            <a:spLocks noGrp="1"/>
          </p:cNvSpPr>
          <p:nvPr>
            <p:ph type="ctrTitle"/>
          </p:nvPr>
        </p:nvSpPr>
        <p:spPr>
          <a:xfrm>
            <a:off x="415611" y="941200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2" name="Google Shape;152;g27eaecae657_0_276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3" name="Google Shape;153;g27eaecae657_0_276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496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eaecae657_3_8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1467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g27eaecae657_3_8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9pPr>
          </a:lstStyle>
          <a:p>
            <a:endParaRPr/>
          </a:p>
        </p:txBody>
      </p:sp>
      <p:sp>
        <p:nvSpPr>
          <p:cNvPr id="157" name="Google Shape;157;g27eaecae657_3_86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g27eaecae657_3_86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9" name="Google Shape;159;g27eaecae657_3_8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467"/>
            </a:lvl1pPr>
            <a:lvl2pPr marL="0" lvl="1" indent="0" algn="r" rtl="0">
              <a:spcBef>
                <a:spcPts val="0"/>
              </a:spcBef>
              <a:buNone/>
              <a:defRPr sz="1467"/>
            </a:lvl2pPr>
            <a:lvl3pPr marL="0" lvl="2" indent="0" algn="r" rtl="0">
              <a:spcBef>
                <a:spcPts val="0"/>
              </a:spcBef>
              <a:buNone/>
              <a:defRPr sz="1467"/>
            </a:lvl3pPr>
            <a:lvl4pPr marL="0" lvl="3" indent="0" algn="r" rtl="0">
              <a:spcBef>
                <a:spcPts val="0"/>
              </a:spcBef>
              <a:buNone/>
              <a:defRPr sz="1467"/>
            </a:lvl4pPr>
            <a:lvl5pPr marL="0" lvl="4" indent="0" algn="r" rtl="0">
              <a:spcBef>
                <a:spcPts val="0"/>
              </a:spcBef>
              <a:buNone/>
              <a:defRPr sz="1467"/>
            </a:lvl5pPr>
            <a:lvl6pPr marL="0" lvl="5" indent="0" algn="r" rtl="0">
              <a:spcBef>
                <a:spcPts val="0"/>
              </a:spcBef>
              <a:buNone/>
              <a:defRPr sz="1467"/>
            </a:lvl6pPr>
            <a:lvl7pPr marL="0" lvl="6" indent="0" algn="r" rtl="0">
              <a:spcBef>
                <a:spcPts val="0"/>
              </a:spcBef>
              <a:buNone/>
              <a:defRPr sz="1467"/>
            </a:lvl7pPr>
            <a:lvl8pPr marL="0" lvl="7" indent="0" algn="r" rtl="0">
              <a:spcBef>
                <a:spcPts val="0"/>
              </a:spcBef>
              <a:buNone/>
              <a:defRPr sz="1467"/>
            </a:lvl8pPr>
            <a:lvl9pPr marL="0" lvl="8" indent="0" algn="r" rtl="0">
              <a:spcBef>
                <a:spcPts val="0"/>
              </a:spcBef>
              <a:buNone/>
              <a:defRPr sz="1467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871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66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1">
  <p:cSld name="Title and Content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20dc26466_0_6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 b="0" cap="none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2820dc26466_0_6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g2820dc26466_0_618"/>
          <p:cNvSpPr txBox="1">
            <a:spLocks noGrp="1"/>
          </p:cNvSpPr>
          <p:nvPr>
            <p:ph type="sldNum" idx="12"/>
          </p:nvPr>
        </p:nvSpPr>
        <p:spPr>
          <a:xfrm>
            <a:off x="11080144" y="6418444"/>
            <a:ext cx="2736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471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Blank 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20dc26466_0_622"/>
          <p:cNvSpPr txBox="1">
            <a:spLocks noGrp="1"/>
          </p:cNvSpPr>
          <p:nvPr>
            <p:ph type="sldNum" idx="12"/>
          </p:nvPr>
        </p:nvSpPr>
        <p:spPr>
          <a:xfrm>
            <a:off x="11080144" y="6418444"/>
            <a:ext cx="2736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387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None/>
              <a:defRPr>
                <a:solidFill>
                  <a:srgbClr val="40404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415600" y="1529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910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031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76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140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670833" y="3424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6" name="Google Shape;126;p8"/>
          <p:cNvSpPr/>
          <p:nvPr/>
        </p:nvSpPr>
        <p:spPr>
          <a:xfrm>
            <a:off x="0" y="0"/>
            <a:ext cx="12192000" cy="1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32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405567" y="1317667"/>
            <a:ext cx="57908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1"/>
          </p:nvPr>
        </p:nvSpPr>
        <p:spPr>
          <a:xfrm>
            <a:off x="354000" y="3703067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100"/>
              <a:buNone/>
              <a:defRPr sz="2800">
                <a:solidFill>
                  <a:srgbClr val="64913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910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3" name="Google Shape;133;p9"/>
          <p:cNvSpPr/>
          <p:nvPr/>
        </p:nvSpPr>
        <p:spPr>
          <a:xfrm>
            <a:off x="167" y="-167"/>
            <a:ext cx="6096000" cy="10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6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226533" y="5245433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200"/>
              <a:buNone/>
              <a:defRPr>
                <a:solidFill>
                  <a:srgbClr val="A6A6A6"/>
                </a:solidFill>
              </a:defRPr>
            </a:lvl1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664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 hasCustomPrompt="1"/>
          </p:nvPr>
        </p:nvSpPr>
        <p:spPr>
          <a:xfrm>
            <a:off x="415600" y="933400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"/>
          </p:nvPr>
        </p:nvSpPr>
        <p:spPr>
          <a:xfrm>
            <a:off x="415600" y="33693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9105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1219170" lvl="1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190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>
            <a:spLocks noGrp="1"/>
          </p:cNvSpPr>
          <p:nvPr>
            <p:ph type="sldNum" idx="12"/>
          </p:nvPr>
        </p:nvSpPr>
        <p:spPr>
          <a:xfrm>
            <a:off x="11296515" y="62176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3" name="Google Shape;143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73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15600" y="1529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2200"/>
              <a:buFont typeface="Proxima Nova"/>
              <a:buChar char="●"/>
              <a:defRPr sz="18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913C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Google Shape;9;p3"/>
          <p:cNvPicPr preferRelativeResize="0"/>
          <p:nvPr/>
        </p:nvPicPr>
        <p:blipFill rotWithShape="1">
          <a:blip r:embed="rId17">
            <a:alphaModFix/>
          </a:blip>
          <a:srcRect l="13540" t="27358" r="20890" b="25373"/>
          <a:stretch/>
        </p:blipFill>
        <p:spPr>
          <a:xfrm>
            <a:off x="0" y="6019368"/>
            <a:ext cx="1645371" cy="838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3"/>
          <p:cNvGrpSpPr/>
          <p:nvPr/>
        </p:nvGrpSpPr>
        <p:grpSpPr>
          <a:xfrm>
            <a:off x="1691700" y="6391000"/>
            <a:ext cx="10069184" cy="63600"/>
            <a:chOff x="1268775" y="4793250"/>
            <a:chExt cx="7551888" cy="47700"/>
          </a:xfrm>
        </p:grpSpPr>
        <p:grpSp>
          <p:nvGrpSpPr>
            <p:cNvPr id="11" name="Google Shape;11;p3"/>
            <p:cNvGrpSpPr/>
            <p:nvPr/>
          </p:nvGrpSpPr>
          <p:grpSpPr>
            <a:xfrm>
              <a:off x="1268775" y="4793250"/>
              <a:ext cx="485563" cy="47700"/>
              <a:chOff x="158650" y="522925"/>
              <a:chExt cx="485563" cy="47700"/>
            </a:xfrm>
          </p:grpSpPr>
          <p:sp>
            <p:nvSpPr>
              <p:cNvPr id="12" name="Google Shape;12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17;p3"/>
            <p:cNvGrpSpPr/>
            <p:nvPr/>
          </p:nvGrpSpPr>
          <p:grpSpPr>
            <a:xfrm>
              <a:off x="1810250" y="4793250"/>
              <a:ext cx="485563" cy="47700"/>
              <a:chOff x="158650" y="522925"/>
              <a:chExt cx="485563" cy="47700"/>
            </a:xfrm>
          </p:grpSpPr>
          <p:sp>
            <p:nvSpPr>
              <p:cNvPr id="18" name="Google Shape;18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>
              <a:off x="2357150" y="4793250"/>
              <a:ext cx="485563" cy="47700"/>
              <a:chOff x="158650" y="522925"/>
              <a:chExt cx="485563" cy="47700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>
              <a:off x="2898625" y="4793250"/>
              <a:ext cx="485563" cy="47700"/>
              <a:chOff x="158650" y="522925"/>
              <a:chExt cx="485563" cy="47700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>
              <a:off x="3445550" y="4793250"/>
              <a:ext cx="485563" cy="47700"/>
              <a:chOff x="158650" y="522925"/>
              <a:chExt cx="485563" cy="4770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" name="Google Shape;41;p3"/>
            <p:cNvGrpSpPr/>
            <p:nvPr/>
          </p:nvGrpSpPr>
          <p:grpSpPr>
            <a:xfrm>
              <a:off x="3987025" y="4793250"/>
              <a:ext cx="485563" cy="47700"/>
              <a:chOff x="158650" y="522925"/>
              <a:chExt cx="485563" cy="47700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" name="Google Shape;47;p3"/>
            <p:cNvGrpSpPr/>
            <p:nvPr/>
          </p:nvGrpSpPr>
          <p:grpSpPr>
            <a:xfrm>
              <a:off x="4533925" y="4793250"/>
              <a:ext cx="485563" cy="47700"/>
              <a:chOff x="158650" y="522925"/>
              <a:chExt cx="485563" cy="47700"/>
            </a:xfrm>
          </p:grpSpPr>
          <p:sp>
            <p:nvSpPr>
              <p:cNvPr id="48" name="Google Shape;48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Google Shape;53;p3"/>
            <p:cNvGrpSpPr/>
            <p:nvPr/>
          </p:nvGrpSpPr>
          <p:grpSpPr>
            <a:xfrm>
              <a:off x="5075400" y="4793250"/>
              <a:ext cx="485563" cy="47700"/>
              <a:chOff x="158650" y="522925"/>
              <a:chExt cx="485563" cy="47700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5622300" y="4793250"/>
              <a:ext cx="485563" cy="47700"/>
              <a:chOff x="158650" y="522925"/>
              <a:chExt cx="485563" cy="47700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3"/>
            <p:cNvGrpSpPr/>
            <p:nvPr/>
          </p:nvGrpSpPr>
          <p:grpSpPr>
            <a:xfrm>
              <a:off x="6163775" y="4793250"/>
              <a:ext cx="485563" cy="47700"/>
              <a:chOff x="158650" y="522925"/>
              <a:chExt cx="485563" cy="47700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6710675" y="4793250"/>
              <a:ext cx="485563" cy="47700"/>
              <a:chOff x="158650" y="522925"/>
              <a:chExt cx="485563" cy="477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>
              <a:off x="7252150" y="4793250"/>
              <a:ext cx="485563" cy="47700"/>
              <a:chOff x="158650" y="522925"/>
              <a:chExt cx="485563" cy="47700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7793625" y="4793250"/>
              <a:ext cx="485563" cy="47700"/>
              <a:chOff x="158650" y="522925"/>
              <a:chExt cx="485563" cy="47700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p3"/>
            <p:cNvGrpSpPr/>
            <p:nvPr/>
          </p:nvGrpSpPr>
          <p:grpSpPr>
            <a:xfrm>
              <a:off x="8335100" y="4793250"/>
              <a:ext cx="485563" cy="47700"/>
              <a:chOff x="158650" y="522925"/>
              <a:chExt cx="485563" cy="47700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158650" y="522925"/>
                <a:ext cx="47700" cy="477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64000" y="522925"/>
                <a:ext cx="47700" cy="47700"/>
              </a:xfrm>
              <a:prstGeom prst="ellipse">
                <a:avLst/>
              </a:prstGeom>
              <a:solidFill>
                <a:srgbClr val="00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369350" y="522925"/>
                <a:ext cx="47700" cy="47700"/>
              </a:xfrm>
              <a:prstGeom prst="ellipse">
                <a:avLst/>
              </a:prstGeom>
              <a:solidFill>
                <a:srgbClr val="6491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485675" y="522925"/>
                <a:ext cx="47700" cy="47700"/>
              </a:xfrm>
              <a:prstGeom prst="ellipse">
                <a:avLst/>
              </a:prstGeom>
              <a:solidFill>
                <a:srgbClr val="AA7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96513" y="522925"/>
                <a:ext cx="47700" cy="47700"/>
              </a:xfrm>
              <a:prstGeom prst="ellipse">
                <a:avLst/>
              </a:prstGeom>
              <a:solidFill>
                <a:srgbClr val="E69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5A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5" name="Google Shape;95;p3"/>
          <p:cNvGrpSpPr/>
          <p:nvPr/>
        </p:nvGrpSpPr>
        <p:grpSpPr>
          <a:xfrm>
            <a:off x="70862" y="441333"/>
            <a:ext cx="647417" cy="63600"/>
            <a:chOff x="158650" y="522925"/>
            <a:chExt cx="485563" cy="47700"/>
          </a:xfrm>
        </p:grpSpPr>
        <p:sp>
          <p:nvSpPr>
            <p:cNvPr id="96" name="Google Shape;96;p3"/>
            <p:cNvSpPr/>
            <p:nvPr/>
          </p:nvSpPr>
          <p:spPr>
            <a:xfrm>
              <a:off x="158650" y="522925"/>
              <a:ext cx="47700" cy="477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64000" y="522925"/>
              <a:ext cx="47700" cy="47700"/>
            </a:xfrm>
            <a:prstGeom prst="ellipse">
              <a:avLst/>
            </a:prstGeom>
            <a:solidFill>
              <a:srgbClr val="005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5A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9350" y="522925"/>
              <a:ext cx="47700" cy="47700"/>
            </a:xfrm>
            <a:prstGeom prst="ellipse">
              <a:avLst/>
            </a:prstGeom>
            <a:solidFill>
              <a:srgbClr val="649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5A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5675" y="522925"/>
              <a:ext cx="47700" cy="47700"/>
            </a:xfrm>
            <a:prstGeom prst="ellipse">
              <a:avLst/>
            </a:prstGeom>
            <a:solidFill>
              <a:srgbClr val="AA7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5A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96513" y="522925"/>
              <a:ext cx="47700" cy="47700"/>
            </a:xfrm>
            <a:prstGeom prst="ellipse">
              <a:avLst/>
            </a:prstGeom>
            <a:solidFill>
              <a:srgbClr val="E69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5A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3"/>
          <p:cNvSpPr/>
          <p:nvPr/>
        </p:nvSpPr>
        <p:spPr>
          <a:xfrm>
            <a:off x="0" y="867900"/>
            <a:ext cx="12192000" cy="636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531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dash.petapico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oi.org/10.1007/s10344-023-01676-0" TargetMode="External"/><Relationship Id="rId4" Type="http://schemas.openxmlformats.org/officeDocument/2006/relationships/hyperlink" Target="https://bdj.pensoft.net/nanopublicati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dash.petapico.org/publish?template=http://purl.org/np/RAZl6zoPE0fsmao_xKl5h1rNR2u6vib0EdBWH1FPvi11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ta-pico.github.io/tapas/tapas.html?api=knowledgepixels/biodiv-example-queries&amp;op=/get-biodiv-associations-for-subj-taxon&amp;param_taxon=https://www.checklistbank.org/dataset/9880/taxon/QLXL&amp;autosubmit=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dj.pensoft.net/nanopublica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g27978c0acf2_0_130"/>
          <p:cNvSpPr txBox="1">
            <a:spLocks noGrp="1"/>
          </p:cNvSpPr>
          <p:nvPr>
            <p:ph type="ctrTitle"/>
          </p:nvPr>
        </p:nvSpPr>
        <p:spPr>
          <a:xfrm>
            <a:off x="314000" y="1869933"/>
            <a:ext cx="56260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>
                <a:solidFill>
                  <a:srgbClr val="404040"/>
                </a:solidFill>
              </a:rPr>
              <a:t>Nanopublications</a:t>
            </a:r>
            <a:endParaRPr>
              <a:solidFill>
                <a:srgbClr val="404040"/>
              </a:solidFill>
            </a:endParaRPr>
          </a:p>
        </p:txBody>
      </p:sp>
      <p:sp>
        <p:nvSpPr>
          <p:cNvPr id="3612" name="Google Shape;3612;g27978c0acf2_0_130"/>
          <p:cNvSpPr txBox="1">
            <a:spLocks noGrp="1"/>
          </p:cNvSpPr>
          <p:nvPr>
            <p:ph type="subTitle" idx="1"/>
          </p:nvPr>
        </p:nvSpPr>
        <p:spPr>
          <a:xfrm>
            <a:off x="360367" y="4032700"/>
            <a:ext cx="5023200" cy="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"/>
              <a:t>Tobias Kuhn</a:t>
            </a:r>
            <a:endParaRPr/>
          </a:p>
        </p:txBody>
      </p:sp>
      <p:sp>
        <p:nvSpPr>
          <p:cNvPr id="3613" name="Google Shape;3613;g27978c0acf2_0_130"/>
          <p:cNvSpPr txBox="1">
            <a:spLocks noGrp="1"/>
          </p:cNvSpPr>
          <p:nvPr>
            <p:ph type="ctrTitle"/>
          </p:nvPr>
        </p:nvSpPr>
        <p:spPr>
          <a:xfrm>
            <a:off x="360367" y="5223333"/>
            <a:ext cx="30664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" sz="2400" dirty="0">
                <a:solidFill>
                  <a:srgbClr val="005A96"/>
                </a:solidFill>
                <a:latin typeface="Proxima Nova"/>
                <a:ea typeface="Proxima Nova"/>
                <a:cs typeface="Proxima Nova"/>
                <a:sym typeface="Proxima Nova"/>
              </a:rPr>
              <a:t>15 September 2023</a:t>
            </a:r>
            <a:endParaRPr sz="2400" dirty="0">
              <a:solidFill>
                <a:srgbClr val="005A9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27978c0acf2_0_147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/>
              <a:t>Nanopublications: </a:t>
            </a:r>
            <a:r>
              <a:rPr lang="en" b="0"/>
              <a:t>tiny containers for FAIR knowledge</a:t>
            </a:r>
            <a:endParaRPr b="0"/>
          </a:p>
        </p:txBody>
      </p:sp>
      <p:sp>
        <p:nvSpPr>
          <p:cNvPr id="3619" name="Google Shape;3619;g27978c0acf2_0_147"/>
          <p:cNvSpPr txBox="1">
            <a:spLocks noGrp="1"/>
          </p:cNvSpPr>
          <p:nvPr>
            <p:ph type="body" idx="1"/>
          </p:nvPr>
        </p:nvSpPr>
        <p:spPr>
          <a:xfrm>
            <a:off x="415600" y="5010400"/>
            <a:ext cx="113608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https://nanodash.petapico.org/</a:t>
            </a:r>
            <a:r>
              <a:rPr lang="en"/>
              <a:t>  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https://bdj.pensoft.net/nanopublications</a:t>
            </a:r>
            <a:endParaRPr/>
          </a:p>
          <a:p>
            <a:pPr marL="0" indent="0" algn="ctr">
              <a:buNone/>
            </a:pPr>
            <a:endParaRPr sz="1333"/>
          </a:p>
          <a:p>
            <a:pPr marL="0" indent="0" algn="ctr">
              <a:buNone/>
            </a:pPr>
            <a:r>
              <a:rPr lang="en" sz="1333"/>
              <a:t>(</a:t>
            </a:r>
            <a:r>
              <a:rPr lang="en" sz="1333" u="sng">
                <a:solidFill>
                  <a:schemeClr val="hlink"/>
                </a:solidFill>
                <a:hlinkClick r:id="rId5"/>
              </a:rPr>
              <a:t>article</a:t>
            </a:r>
            <a:r>
              <a:rPr lang="en" sz="1333"/>
              <a:t> for live demo)</a:t>
            </a:r>
            <a:endParaRPr sz="1333"/>
          </a:p>
        </p:txBody>
      </p:sp>
      <p:pic>
        <p:nvPicPr>
          <p:cNvPr id="3620" name="Google Shape;3620;g27978c0acf2_0_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234" y="1211400"/>
            <a:ext cx="11423532" cy="36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" name="Google Shape;3625;g27dd004d9b4_0_0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/>
              <a:t>Nanopublications: </a:t>
            </a:r>
            <a:r>
              <a:rPr lang="en" b="0"/>
              <a:t>vision</a:t>
            </a:r>
            <a:endParaRPr b="0"/>
          </a:p>
        </p:txBody>
      </p:sp>
      <p:sp>
        <p:nvSpPr>
          <p:cNvPr id="3626" name="Google Shape;3626;g27dd004d9b4_0_0"/>
          <p:cNvSpPr txBox="1">
            <a:spLocks noGrp="1"/>
          </p:cNvSpPr>
          <p:nvPr>
            <p:ph type="body" idx="1"/>
          </p:nvPr>
        </p:nvSpPr>
        <p:spPr>
          <a:xfrm>
            <a:off x="415600" y="1529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Computer-interpretable formal representations of findings and their contexts as the </a:t>
            </a:r>
            <a:r>
              <a:rPr lang="en" b="1"/>
              <a:t>main thing to be published</a:t>
            </a:r>
            <a:r>
              <a:rPr lang="en"/>
              <a:t> (narratives as “supplemental material”)</a:t>
            </a:r>
            <a:endParaRPr/>
          </a:p>
          <a:p>
            <a:r>
              <a:rPr lang="en"/>
              <a:t>Letting researchers directly (not through text mining etc.) </a:t>
            </a:r>
            <a:r>
              <a:rPr lang="en" b="1"/>
              <a:t>build a global scientific knowledge graph</a:t>
            </a:r>
            <a:endParaRPr b="1"/>
          </a:p>
          <a:p>
            <a:r>
              <a:rPr lang="en" b="1"/>
              <a:t>Open and inclusive</a:t>
            </a:r>
            <a:r>
              <a:rPr lang="en"/>
              <a:t> (data, tooling, communities) and </a:t>
            </a:r>
            <a:r>
              <a:rPr lang="en" b="1"/>
              <a:t>anti-silo</a:t>
            </a:r>
            <a:endParaRPr b="1"/>
          </a:p>
          <a:p>
            <a:r>
              <a:rPr lang="en"/>
              <a:t>Publish first, </a:t>
            </a:r>
            <a:r>
              <a:rPr lang="en" b="1"/>
              <a:t>assess quality later</a:t>
            </a:r>
            <a:r>
              <a:rPr lang="en"/>
              <a:t> (post-publication review etc.)</a:t>
            </a:r>
            <a:endParaRPr/>
          </a:p>
          <a:p>
            <a:r>
              <a:rPr lang="en"/>
              <a:t>Nanopublications as </a:t>
            </a:r>
            <a:r>
              <a:rPr lang="en" b="1"/>
              <a:t>universal containers</a:t>
            </a:r>
            <a:r>
              <a:rPr lang="en"/>
              <a:t> for: findings, researchers, studies, equipments, datasets, workflows, hypotheses, opinions, reviews, etc.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27dd004d9b4_0_13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/>
              <a:t>Nanopublications: </a:t>
            </a:r>
            <a:r>
              <a:rPr lang="en" b="0"/>
              <a:t>ecosystem</a:t>
            </a:r>
            <a:endParaRPr b="0"/>
          </a:p>
        </p:txBody>
      </p:sp>
      <p:sp>
        <p:nvSpPr>
          <p:cNvPr id="3632" name="Google Shape;3632;g27dd004d9b4_0_13"/>
          <p:cNvSpPr txBox="1">
            <a:spLocks noGrp="1"/>
          </p:cNvSpPr>
          <p:nvPr>
            <p:ph type="body" idx="1"/>
          </p:nvPr>
        </p:nvSpPr>
        <p:spPr>
          <a:xfrm>
            <a:off x="415600" y="1126467"/>
            <a:ext cx="11360800" cy="49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Decentralized server network with &gt;10M nanopublications</a:t>
            </a:r>
            <a:endParaRPr/>
          </a:p>
          <a:p>
            <a:r>
              <a:rPr lang="en"/>
              <a:t>Has been running for more than 10 years</a:t>
            </a:r>
            <a:endParaRPr/>
          </a:p>
        </p:txBody>
      </p:sp>
      <p:pic>
        <p:nvPicPr>
          <p:cNvPr id="3633" name="Google Shape;3633;g27dd004d9b4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800" y="2515865"/>
            <a:ext cx="8956403" cy="356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Google Shape;3638;g27dd004d9b4_0_22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/>
              <a:t>Nanopublications:</a:t>
            </a:r>
            <a:endParaRPr b="0"/>
          </a:p>
        </p:txBody>
      </p:sp>
      <p:sp>
        <p:nvSpPr>
          <p:cNvPr id="3639" name="Google Shape;3639;g27dd004d9b4_0_22"/>
          <p:cNvSpPr txBox="1">
            <a:spLocks noGrp="1"/>
          </p:cNvSpPr>
          <p:nvPr>
            <p:ph type="body" idx="1"/>
          </p:nvPr>
        </p:nvSpPr>
        <p:spPr>
          <a:xfrm>
            <a:off x="415600" y="5552200"/>
            <a:ext cx="11360800" cy="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https://nanodash.petapico.org/publish?template=http://purl.org/np/RAZl6zoPE0fsmao_xKl5h1rNR2u6vib0EdBWH1FPvi11U</a:t>
            </a:r>
            <a:endParaRPr/>
          </a:p>
        </p:txBody>
      </p:sp>
      <p:pic>
        <p:nvPicPr>
          <p:cNvPr id="3640" name="Google Shape;3640;g27dd004d9b4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7167" y="208872"/>
            <a:ext cx="4182535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1" name="Google Shape;3641;g27dd004d9b4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5885" y="1191651"/>
            <a:ext cx="9500249" cy="4290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" name="Google Shape;3646;g27dd004dc8e_4_3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/>
              <a:t>Nanopublications: </a:t>
            </a:r>
            <a:r>
              <a:rPr lang="en" b="0"/>
              <a:t>live global semantic queries</a:t>
            </a:r>
            <a:endParaRPr b="0"/>
          </a:p>
        </p:txBody>
      </p:sp>
      <p:sp>
        <p:nvSpPr>
          <p:cNvPr id="3647" name="Google Shape;3647;g27dd004dc8e_4_3"/>
          <p:cNvSpPr txBox="1">
            <a:spLocks noGrp="1"/>
          </p:cNvSpPr>
          <p:nvPr>
            <p:ph type="body" idx="1"/>
          </p:nvPr>
        </p:nvSpPr>
        <p:spPr>
          <a:xfrm>
            <a:off x="415600" y="1059700"/>
            <a:ext cx="11360800" cy="5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/>
              <a:t>For example, get all associations of species Canis lupus Linnaeus, 1758: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marL="0" indent="0">
              <a:buNone/>
            </a:pPr>
            <a:br>
              <a:rPr lang="en"/>
            </a:br>
            <a:br>
              <a:rPr lang="en"/>
            </a:br>
            <a:br>
              <a:rPr lang="en"/>
            </a:br>
            <a:r>
              <a:rPr lang="en" sz="1333" u="sng">
                <a:solidFill>
                  <a:schemeClr val="hlink"/>
                </a:solidFill>
                <a:hlinkClick r:id="rId3"/>
              </a:rPr>
              <a:t>https://peta-pico.github.io/tapas/tapas.html?api=knowledgepixels/biodiv-example-queries&amp;op=/get-biodiv-associations-for-subj-taxon&amp;param_taxon=https://www.checklistbank.org/dataset/9880/taxon/QLXL&amp;autosubmit=on</a:t>
            </a:r>
            <a:r>
              <a:rPr lang="en" sz="1333"/>
              <a:t> </a:t>
            </a:r>
            <a:endParaRPr sz="1333"/>
          </a:p>
        </p:txBody>
      </p:sp>
      <p:pic>
        <p:nvPicPr>
          <p:cNvPr id="3648" name="Google Shape;3648;g27dd004dc8e_4_3"/>
          <p:cNvPicPr preferRelativeResize="0"/>
          <p:nvPr/>
        </p:nvPicPr>
        <p:blipFill rotWithShape="1">
          <a:blip r:embed="rId4">
            <a:alphaModFix/>
          </a:blip>
          <a:srcRect t="1700"/>
          <a:stretch/>
        </p:blipFill>
        <p:spPr>
          <a:xfrm>
            <a:off x="558834" y="3356500"/>
            <a:ext cx="10630369" cy="1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9" name="Google Shape;3649;g27dd004dc8e_4_3"/>
          <p:cNvSpPr txBox="1"/>
          <p:nvPr/>
        </p:nvSpPr>
        <p:spPr>
          <a:xfrm>
            <a:off x="539767" y="1710600"/>
            <a:ext cx="10339600" cy="1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333" kern="0">
                <a:solidFill>
                  <a:srgbClr val="000000"/>
                </a:solidFill>
                <a:latin typeface="Martian Mono"/>
                <a:ea typeface="Martian Mono"/>
                <a:cs typeface="Martian Mono"/>
                <a:sym typeface="Martian Mono"/>
              </a:rPr>
              <a:t>  ...</a:t>
            </a:r>
            <a:endParaRPr sz="1333" kern="0">
              <a:solidFill>
                <a:srgbClr val="000000"/>
              </a:solidFill>
              <a:latin typeface="Martian Mono"/>
              <a:ea typeface="Martian Mono"/>
              <a:cs typeface="Martian Mono"/>
              <a:sym typeface="Martian Mono"/>
            </a:endParaRPr>
          </a:p>
          <a:p>
            <a:pPr defTabSz="1219170">
              <a:buClr>
                <a:srgbClr val="000000"/>
              </a:buClr>
            </a:pPr>
            <a:endParaRPr sz="1333" kern="0">
              <a:solidFill>
                <a:srgbClr val="000000"/>
              </a:solidFill>
              <a:latin typeface="Martian Mono"/>
              <a:ea typeface="Martian Mono"/>
              <a:cs typeface="Martian Mono"/>
              <a:sym typeface="Martian Mono"/>
            </a:endParaRPr>
          </a:p>
          <a:p>
            <a:pPr defTabSz="1219170">
              <a:buClr>
                <a:srgbClr val="000000"/>
              </a:buClr>
            </a:pPr>
            <a:r>
              <a:rPr lang="en" sz="1333" kern="0">
                <a:solidFill>
                  <a:srgbClr val="000000"/>
                </a:solidFill>
                <a:latin typeface="Martian Mono"/>
                <a:ea typeface="Martian Mono"/>
                <a:cs typeface="Martian Mono"/>
                <a:sym typeface="Martian Mono"/>
              </a:rPr>
              <a:t>  graph ?assertion {  ?association biolink:subject ?subj .</a:t>
            </a:r>
            <a:endParaRPr sz="1333" kern="0">
              <a:solidFill>
                <a:srgbClr val="000000"/>
              </a:solidFill>
              <a:latin typeface="Martian Mono"/>
              <a:ea typeface="Martian Mono"/>
              <a:cs typeface="Martian Mono"/>
              <a:sym typeface="Martian Mono"/>
            </a:endParaRPr>
          </a:p>
          <a:p>
            <a:pPr defTabSz="1219170">
              <a:buClr>
                <a:srgbClr val="000000"/>
              </a:buClr>
              <a:buSzPts val="1100"/>
            </a:pPr>
            <a:r>
              <a:rPr lang="en" sz="1333" kern="0">
                <a:solidFill>
                  <a:srgbClr val="000000"/>
                </a:solidFill>
                <a:latin typeface="Martian Mono"/>
                <a:ea typeface="Martian Mono"/>
                <a:cs typeface="Martian Mono"/>
                <a:sym typeface="Martian Mono"/>
              </a:rPr>
              <a:t>                      ?subj biodiv:hasTaxonName ?taxon .    }</a:t>
            </a:r>
            <a:endParaRPr sz="1333" kern="0">
              <a:solidFill>
                <a:srgbClr val="000000"/>
              </a:solidFill>
              <a:latin typeface="Martian Mono"/>
              <a:ea typeface="Martian Mono"/>
              <a:cs typeface="Martian Mono"/>
              <a:sym typeface="Martian Mono"/>
            </a:endParaRPr>
          </a:p>
          <a:p>
            <a:pPr defTabSz="1219170">
              <a:buClr>
                <a:srgbClr val="000000"/>
              </a:buClr>
              <a:buSzPts val="1100"/>
            </a:pPr>
            <a:r>
              <a:rPr lang="en" sz="1333" kern="0">
                <a:solidFill>
                  <a:srgbClr val="000000"/>
                </a:solidFill>
                <a:latin typeface="Martian Mono"/>
                <a:ea typeface="Martian Mono"/>
                <a:cs typeface="Martian Mono"/>
                <a:sym typeface="Martian Mono"/>
              </a:rPr>
              <a:t>  graph ?pubinfo   {  ?np dct:creator ?user .</a:t>
            </a:r>
            <a:endParaRPr sz="1333" kern="0">
              <a:solidFill>
                <a:srgbClr val="000000"/>
              </a:solidFill>
              <a:latin typeface="Martian Mono"/>
              <a:ea typeface="Martian Mono"/>
              <a:cs typeface="Martian Mono"/>
              <a:sym typeface="Martian Mono"/>
            </a:endParaRPr>
          </a:p>
          <a:p>
            <a:pPr defTabSz="1219170">
              <a:buClr>
                <a:srgbClr val="000000"/>
              </a:buClr>
            </a:pPr>
            <a:r>
              <a:rPr lang="en" sz="1333" kern="0">
                <a:solidFill>
                  <a:srgbClr val="000000"/>
                </a:solidFill>
                <a:latin typeface="Martian Mono"/>
                <a:ea typeface="Martian Mono"/>
                <a:cs typeface="Martian Mono"/>
                <a:sym typeface="Martian Mono"/>
              </a:rPr>
              <a:t>                      ?np rdfs:label ?label .               }</a:t>
            </a:r>
            <a:endParaRPr sz="1333" kern="0">
              <a:solidFill>
                <a:srgbClr val="000000"/>
              </a:solidFill>
              <a:latin typeface="Martian Mono"/>
              <a:ea typeface="Martian Mono"/>
              <a:cs typeface="Martian Mono"/>
              <a:sym typeface="Martian Mono"/>
            </a:endParaRPr>
          </a:p>
          <a:p>
            <a:pPr defTabSz="1219170">
              <a:buClr>
                <a:srgbClr val="000000"/>
              </a:buClr>
            </a:pPr>
            <a:r>
              <a:rPr lang="en" sz="1333" kern="0">
                <a:solidFill>
                  <a:srgbClr val="000000"/>
                </a:solidFill>
                <a:latin typeface="Martian Mono"/>
                <a:ea typeface="Martian Mono"/>
                <a:cs typeface="Martian Mono"/>
                <a:sym typeface="Martian Mono"/>
              </a:rPr>
              <a:t>  ...</a:t>
            </a:r>
            <a:endParaRPr sz="1333" kern="0">
              <a:solidFill>
                <a:srgbClr val="000000"/>
              </a:solidFill>
              <a:latin typeface="Martian Mono"/>
              <a:ea typeface="Martian Mono"/>
              <a:cs typeface="Martian Mono"/>
              <a:sym typeface="Martian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g27dd004dc8e_4_20"/>
          <p:cNvSpPr txBox="1">
            <a:spLocks noGrp="1"/>
          </p:cNvSpPr>
          <p:nvPr>
            <p:ph type="title"/>
          </p:nvPr>
        </p:nvSpPr>
        <p:spPr>
          <a:xfrm>
            <a:off x="831200" y="913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/>
              <a:t>Nanopublications</a:t>
            </a:r>
            <a:endParaRPr/>
          </a:p>
        </p:txBody>
      </p:sp>
      <p:sp>
        <p:nvSpPr>
          <p:cNvPr id="3655" name="Google Shape;3655;g27dd004dc8e_4_20"/>
          <p:cNvSpPr txBox="1">
            <a:spLocks noGrp="1"/>
          </p:cNvSpPr>
          <p:nvPr>
            <p:ph type="body" idx="1"/>
          </p:nvPr>
        </p:nvSpPr>
        <p:spPr>
          <a:xfrm>
            <a:off x="415600" y="1529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/>
              <a:t>Working ecosystem for semantic publishing</a:t>
            </a:r>
            <a:endParaRPr/>
          </a:p>
          <a:p>
            <a:r>
              <a:rPr lang="en"/>
              <a:t>Universal coverage</a:t>
            </a:r>
            <a:endParaRPr/>
          </a:p>
          <a:p>
            <a:r>
              <a:rPr lang="en"/>
              <a:t>Designed to evolve and scale</a:t>
            </a:r>
            <a:endParaRPr/>
          </a:p>
          <a:p>
            <a:r>
              <a:rPr lang="en"/>
              <a:t>Still cutting-edge …</a:t>
            </a:r>
            <a:endParaRPr/>
          </a:p>
          <a:p>
            <a:r>
              <a:rPr lang="en"/>
              <a:t>… but ready to be used</a:t>
            </a:r>
            <a:endParaRPr/>
          </a:p>
          <a:p>
            <a:r>
              <a:rPr lang="en"/>
              <a:t>E.g. in our brand-new BDJ pilot: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https://bdj.pensoft.net/nanopublications</a:t>
            </a:r>
            <a:endParaRPr/>
          </a:p>
          <a:p>
            <a:pPr marL="0" indent="0">
              <a:buNone/>
            </a:pPr>
            <a:endParaRPr/>
          </a:p>
          <a:p>
            <a:r>
              <a:rPr lang="en"/>
              <a:t>Interested? Get in touch, we are looking for use cases and trend-setting communities :)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352</Words>
  <Application>Microsoft Office PowerPoint</Application>
  <PresentationFormat>Ευρεία οθόνη</PresentationFormat>
  <Paragraphs>37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 Neue</vt:lpstr>
      <vt:lpstr>Martian Mono</vt:lpstr>
      <vt:lpstr>Proxima Nova</vt:lpstr>
      <vt:lpstr>Simple Light</vt:lpstr>
      <vt:lpstr>Nanopublications</vt:lpstr>
      <vt:lpstr>Nanopublications: tiny containers for FAIR knowledge</vt:lpstr>
      <vt:lpstr>Nanopublications: vision</vt:lpstr>
      <vt:lpstr>Nanopublications: ecosystem</vt:lpstr>
      <vt:lpstr>Nanopublications:</vt:lpstr>
      <vt:lpstr>Nanopublications: live global semantic queries</vt:lpstr>
      <vt:lpstr>Nanopublications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Nanopublications</dc:title>
  <dc:creator>Sofoklis Sotiriou</dc:creator>
  <cp:lastModifiedBy>Sofoklis Sotiriou</cp:lastModifiedBy>
  <cp:revision>1</cp:revision>
  <dcterms:created xsi:type="dcterms:W3CDTF">2023-10-02T11:04:14Z</dcterms:created>
  <dcterms:modified xsi:type="dcterms:W3CDTF">2023-10-02T11:06:43Z</dcterms:modified>
</cp:coreProperties>
</file>