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38" r:id="rId2"/>
    <p:sldId id="439" r:id="rId3"/>
    <p:sldId id="440" r:id="rId4"/>
    <p:sldId id="441" r:id="rId5"/>
    <p:sldId id="442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0F02-01FD-46AF-8303-556A175058FE}" type="datetimeFigureOut">
              <a:rPr lang="el-GR" smtClean="0"/>
              <a:t>16/9/2023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5336C-7D1C-4515-A755-D40C592D2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75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27ebc928662_15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27ebc928662_15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27ebc928662_15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27ebc928662_15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g27ebc928662_15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0" name="Google Shape;3030;g27ebc928662_15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g27ebc928662_15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0" name="Google Shape;3040;g27ebc928662_15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27ebc928662_15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9" name="Google Shape;3049;g27ebc928662_15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7ebc928662_15_56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9pPr>
          </a:lstStyle>
          <a:p>
            <a:endParaRPr/>
          </a:p>
        </p:txBody>
      </p:sp>
      <p:sp>
        <p:nvSpPr>
          <p:cNvPr id="630" name="Google Shape;630;g27ebc928662_15_56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31" name="Google Shape;631;g27ebc928662_15_56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520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7ebc928662_15_5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9pPr>
          </a:lstStyle>
          <a:p>
            <a:r>
              <a:t>xx%</a:t>
            </a:r>
          </a:p>
        </p:txBody>
      </p:sp>
      <p:sp>
        <p:nvSpPr>
          <p:cNvPr id="662" name="Google Shape;662;g27ebc928662_15_5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g27ebc928662_15_59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50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7ebc928662_15_59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27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7ebc928662_15_5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●"/>
              <a:defRPr sz="1467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68" name="Google Shape;668;g27ebc928662_15_5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9pPr>
          </a:lstStyle>
          <a:p>
            <a:endParaRPr/>
          </a:p>
        </p:txBody>
      </p:sp>
      <p:sp>
        <p:nvSpPr>
          <p:cNvPr id="669" name="Google Shape;669;g27ebc928662_15_59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70" name="Google Shape;670;g27ebc928662_15_59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71" name="Google Shape;671;g27ebc928662_15_59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67"/>
            </a:lvl1pPr>
            <a:lvl2pPr marL="0" lvl="1" indent="0" algn="r" rtl="0">
              <a:spcBef>
                <a:spcPts val="0"/>
              </a:spcBef>
              <a:buNone/>
              <a:defRPr sz="1467"/>
            </a:lvl2pPr>
            <a:lvl3pPr marL="0" lvl="2" indent="0" algn="r" rtl="0">
              <a:spcBef>
                <a:spcPts val="0"/>
              </a:spcBef>
              <a:buNone/>
              <a:defRPr sz="1467"/>
            </a:lvl3pPr>
            <a:lvl4pPr marL="0" lvl="3" indent="0" algn="r" rtl="0">
              <a:spcBef>
                <a:spcPts val="0"/>
              </a:spcBef>
              <a:buNone/>
              <a:defRPr sz="1467"/>
            </a:lvl4pPr>
            <a:lvl5pPr marL="0" lvl="4" indent="0" algn="r" rtl="0">
              <a:spcBef>
                <a:spcPts val="0"/>
              </a:spcBef>
              <a:buNone/>
              <a:defRPr sz="1467"/>
            </a:lvl5pPr>
            <a:lvl6pPr marL="0" lvl="5" indent="0" algn="r" rtl="0">
              <a:spcBef>
                <a:spcPts val="0"/>
              </a:spcBef>
              <a:buNone/>
              <a:defRPr sz="1467"/>
            </a:lvl6pPr>
            <a:lvl7pPr marL="0" lvl="6" indent="0" algn="r" rtl="0">
              <a:spcBef>
                <a:spcPts val="0"/>
              </a:spcBef>
              <a:buNone/>
              <a:defRPr sz="1467"/>
            </a:lvl7pPr>
            <a:lvl8pPr marL="0" lvl="7" indent="0" algn="r" rtl="0">
              <a:spcBef>
                <a:spcPts val="0"/>
              </a:spcBef>
              <a:buNone/>
              <a:defRPr sz="1467"/>
            </a:lvl8pPr>
            <a:lvl9pPr marL="0" lvl="8" indent="0" algn="r" rtl="0">
              <a:spcBef>
                <a:spcPts val="0"/>
              </a:spcBef>
              <a:buNone/>
              <a:defRPr sz="1467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16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7ebc928662_15_56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9pPr>
          </a:lstStyle>
          <a:p>
            <a:endParaRPr/>
          </a:p>
        </p:txBody>
      </p:sp>
      <p:sp>
        <p:nvSpPr>
          <p:cNvPr id="634" name="Google Shape;634;g27ebc928662_15_56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353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7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7ebc928662_15_5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8" name="Google Shape;638;g27ebc928662_15_5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9" name="Google Shape;639;g27ebc928662_15_5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0" name="Google Shape;640;g27ebc928662_15_56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189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7ebc928662_15_5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g27ebc928662_15_57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814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7ebc928662_15_5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646" name="Google Shape;646;g27ebc928662_15_5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7" name="Google Shape;647;g27ebc928662_15_57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99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7ebc928662_15_5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9pPr>
          </a:lstStyle>
          <a:p>
            <a:endParaRPr/>
          </a:p>
        </p:txBody>
      </p:sp>
      <p:sp>
        <p:nvSpPr>
          <p:cNvPr id="650" name="Google Shape;650;g27ebc928662_15_58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85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7ebc928662_15_5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g27ebc928662_15_5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9pPr>
          </a:lstStyle>
          <a:p>
            <a:endParaRPr/>
          </a:p>
        </p:txBody>
      </p:sp>
      <p:sp>
        <p:nvSpPr>
          <p:cNvPr id="654" name="Google Shape;654;g27ebc928662_15_5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5" name="Google Shape;655;g27ebc928662_15_5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6" name="Google Shape;656;g27ebc928662_15_58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310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7ebc928662_15_5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659" name="Google Shape;659;g27ebc928662_15_59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64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7ebc928662_15_556"/>
          <p:cNvSpPr/>
          <p:nvPr/>
        </p:nvSpPr>
        <p:spPr>
          <a:xfrm>
            <a:off x="0" y="0"/>
            <a:ext cx="12192000" cy="963600"/>
          </a:xfrm>
          <a:prstGeom prst="rect">
            <a:avLst/>
          </a:prstGeom>
          <a:solidFill>
            <a:srgbClr val="0F11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25" name="Google Shape;625;g27ebc928662_15_55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168" y="6229434"/>
            <a:ext cx="1604065" cy="58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6" name="Google Shape;626;g27ebc928662_15_556"/>
          <p:cNvCxnSpPr/>
          <p:nvPr/>
        </p:nvCxnSpPr>
        <p:spPr>
          <a:xfrm>
            <a:off x="1810933" y="6523167"/>
            <a:ext cx="8402400" cy="0"/>
          </a:xfrm>
          <a:prstGeom prst="straightConnector1">
            <a:avLst/>
          </a:prstGeom>
          <a:noFill/>
          <a:ln w="9525" cap="flat" cmpd="sng">
            <a:solidFill>
              <a:srgbClr val="4144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7" name="Google Shape;627;g27ebc928662_15_556"/>
          <p:cNvSpPr txBox="1"/>
          <p:nvPr/>
        </p:nvSpPr>
        <p:spPr>
          <a:xfrm>
            <a:off x="10306900" y="6229433"/>
            <a:ext cx="20988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144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arphahub.com</a:t>
            </a:r>
            <a:endParaRPr sz="2400">
              <a:solidFill>
                <a:srgbClr val="41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38053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5" name="Google Shape;3015;g27ebc928662_15_723"/>
          <p:cNvPicPr preferRelativeResize="0"/>
          <p:nvPr/>
        </p:nvPicPr>
        <p:blipFill rotWithShape="1">
          <a:blip r:embed="rId3">
            <a:alphaModFix amt="30000"/>
          </a:blip>
          <a:srcRect l="43751" t="139" r="1891"/>
          <a:stretch/>
        </p:blipFill>
        <p:spPr>
          <a:xfrm rot="5400000">
            <a:off x="3538163" y="-2560366"/>
            <a:ext cx="5098037" cy="12174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16" name="Google Shape;3016;g27ebc928662_15_723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18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4500"/>
            </a:pPr>
            <a:r>
              <a:rPr lang="en" sz="3333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usage metrics on article- and sub-article level</a:t>
            </a:r>
            <a:endParaRPr sz="3333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7" name="Google Shape;3017;g27ebc928662_15_723"/>
          <p:cNvPicPr preferRelativeResize="0"/>
          <p:nvPr/>
        </p:nvPicPr>
        <p:blipFill rotWithShape="1">
          <a:blip r:embed="rId4">
            <a:alphaModFix/>
          </a:blip>
          <a:srcRect l="3226" t="872" r="13834"/>
          <a:stretch/>
        </p:blipFill>
        <p:spPr>
          <a:xfrm>
            <a:off x="247168" y="1072349"/>
            <a:ext cx="8496601" cy="522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8" name="Google Shape;3018;g27ebc928662_15_7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6933" y="1072334"/>
            <a:ext cx="2786347" cy="522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3" name="Google Shape;3023;g27ebc928662_15_730"/>
          <p:cNvPicPr preferRelativeResize="0"/>
          <p:nvPr/>
        </p:nvPicPr>
        <p:blipFill rotWithShape="1">
          <a:blip r:embed="rId3">
            <a:alphaModFix amt="30000"/>
          </a:blip>
          <a:srcRect l="43751" t="139" r="1891"/>
          <a:stretch/>
        </p:blipFill>
        <p:spPr>
          <a:xfrm rot="5400000">
            <a:off x="3538163" y="-2560366"/>
            <a:ext cx="5098037" cy="12174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24" name="Google Shape;3024;g27ebc928662_15_730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18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4500"/>
            </a:pPr>
            <a:r>
              <a:rPr lang="en" sz="3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Various journal statistics available to Managing editors</a:t>
            </a:r>
            <a:endParaRPr sz="33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25" name="Google Shape;3025;g27ebc928662_15_7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7" y="1050968"/>
            <a:ext cx="6638965" cy="4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6" name="Google Shape;3026;g27ebc928662_15_7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3834" y="3591601"/>
            <a:ext cx="4521233" cy="241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7" name="Google Shape;3027;g27ebc928662_15_7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3834" y="1050967"/>
            <a:ext cx="4521233" cy="244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7ebc928662_15_605"/>
          <p:cNvSpPr/>
          <p:nvPr/>
        </p:nvSpPr>
        <p:spPr>
          <a:xfrm>
            <a:off x="1767400" y="6431800"/>
            <a:ext cx="8610400" cy="2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33" name="Google Shape;3033;g27ebc928662_15_605"/>
          <p:cNvPicPr preferRelativeResize="0"/>
          <p:nvPr/>
        </p:nvPicPr>
        <p:blipFill rotWithShape="1">
          <a:blip r:embed="rId3">
            <a:alphaModFix amt="30000"/>
          </a:blip>
          <a:srcRect l="43751" t="139" r="1891"/>
          <a:stretch/>
        </p:blipFill>
        <p:spPr>
          <a:xfrm rot="5400000">
            <a:off x="3538163" y="-2560366"/>
            <a:ext cx="5098037" cy="12174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4" name="Google Shape;3034;g27ebc928662_15_605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18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4500"/>
            </a:pPr>
            <a:r>
              <a:rPr lang="en" sz="3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Journal performance statistics and reports</a:t>
            </a:r>
            <a:endParaRPr sz="33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35" name="Google Shape;3035;g27ebc928662_15_6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250" y="863600"/>
            <a:ext cx="7951767" cy="5930835"/>
          </a:xfrm>
          <a:prstGeom prst="rect">
            <a:avLst/>
          </a:prstGeom>
          <a:noFill/>
          <a:ln>
            <a:noFill/>
          </a:ln>
        </p:spPr>
      </p:pic>
      <p:sp>
        <p:nvSpPr>
          <p:cNvPr id="3036" name="Google Shape;3036;g27ebc928662_15_605"/>
          <p:cNvSpPr txBox="1"/>
          <p:nvPr/>
        </p:nvSpPr>
        <p:spPr>
          <a:xfrm>
            <a:off x="1749533" y="4967433"/>
            <a:ext cx="2681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000" i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Chief Editor and Managing editor can access the statistics at any time</a:t>
            </a:r>
            <a:endParaRPr sz="933" i="1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7" name="Google Shape;3037;g27ebc928662_15_605"/>
          <p:cNvSpPr txBox="1"/>
          <p:nvPr/>
        </p:nvSpPr>
        <p:spPr>
          <a:xfrm>
            <a:off x="0" y="981833"/>
            <a:ext cx="4000000" cy="406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ctr" defTabSz="1219170">
              <a:buClr>
                <a:srgbClr val="000000"/>
              </a:buClr>
            </a:pPr>
            <a:r>
              <a:rPr lang="en" sz="2133" b="1" u="sng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Journal performance statistics includes:</a:t>
            </a:r>
            <a:endParaRPr sz="2133" b="1" u="sng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manuscript submissions at any moment and their status;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publications and submissions for any period of interest; 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publications by article type for a period of choice; 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representation based on lead author’s country for a period of choice;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article views for a period of choice.</a:t>
            </a:r>
            <a:endParaRPr sz="21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2" name="Google Shape;3042;g27ebc928662_15_614"/>
          <p:cNvPicPr preferRelativeResize="0"/>
          <p:nvPr/>
        </p:nvPicPr>
        <p:blipFill rotWithShape="1">
          <a:blip r:embed="rId3">
            <a:alphaModFix amt="30000"/>
          </a:blip>
          <a:srcRect l="43751" t="139" r="1891"/>
          <a:stretch/>
        </p:blipFill>
        <p:spPr>
          <a:xfrm rot="5400000">
            <a:off x="3538163" y="-2560366"/>
            <a:ext cx="5098037" cy="12174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43" name="Google Shape;3043;g27ebc928662_15_614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18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4500"/>
            </a:pPr>
            <a:r>
              <a:rPr lang="en" sz="3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Journal performance statistics and reports</a:t>
            </a:r>
            <a:endParaRPr sz="33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4" name="Google Shape;3044;g27ebc928662_15_614"/>
          <p:cNvSpPr txBox="1"/>
          <p:nvPr/>
        </p:nvSpPr>
        <p:spPr>
          <a:xfrm>
            <a:off x="0" y="1162067"/>
            <a:ext cx="4183200" cy="498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u="sng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Journal performance report includes:</a:t>
            </a:r>
            <a:endParaRPr sz="2133" b="1" u="sng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70">
              <a:buClr>
                <a:srgbClr val="000000"/>
              </a:buClr>
            </a:pPr>
            <a:endParaRPr sz="2267" b="1" u="sng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submissions and their status;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submissions, publications and rejections;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acceptance rate;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turnaround times;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review invitations, declines and review rounds;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authors by country;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article views;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article mentions;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Journal Impact Factor and CiteScore trends.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5" name="Google Shape;3045;g27ebc928662_15_614"/>
          <p:cNvSpPr txBox="1"/>
          <p:nvPr/>
        </p:nvSpPr>
        <p:spPr>
          <a:xfrm>
            <a:off x="2663933" y="5678634"/>
            <a:ext cx="2681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000" i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 to the Chief Editors biannually</a:t>
            </a:r>
            <a:endParaRPr sz="933" i="1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46" name="Google Shape;3046;g27ebc928662_15_6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767" y="1162067"/>
            <a:ext cx="7429847" cy="482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" name="Google Shape;3051;g27ebc928662_15_622"/>
          <p:cNvPicPr preferRelativeResize="0"/>
          <p:nvPr/>
        </p:nvPicPr>
        <p:blipFill rotWithShape="1">
          <a:blip r:embed="rId3">
            <a:alphaModFix amt="30000"/>
          </a:blip>
          <a:srcRect l="43751" t="139" r="1891"/>
          <a:stretch/>
        </p:blipFill>
        <p:spPr>
          <a:xfrm rot="5400000">
            <a:off x="3538163" y="-2560366"/>
            <a:ext cx="5098037" cy="12174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52" name="Google Shape;3052;g27ebc928662_15_622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18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4500"/>
            </a:pPr>
            <a:r>
              <a:rPr lang="en" sz="3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 to manage reviewers and subject editors</a:t>
            </a:r>
            <a:endParaRPr sz="33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3" name="Google Shape;3053;g27ebc928662_15_622"/>
          <p:cNvSpPr txBox="1"/>
          <p:nvPr/>
        </p:nvSpPr>
        <p:spPr>
          <a:xfrm>
            <a:off x="789400" y="4539100"/>
            <a:ext cx="4657600" cy="168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how many assignments your reviewers and subject editors have across all Pensoft journals to ensure smooth and fast review process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54" name="Google Shape;3054;g27ebc928662_15_6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400" y="977800"/>
            <a:ext cx="8207568" cy="3355933"/>
          </a:xfrm>
          <a:prstGeom prst="rect">
            <a:avLst/>
          </a:prstGeom>
          <a:noFill/>
          <a:ln>
            <a:noFill/>
          </a:ln>
        </p:spPr>
      </p:pic>
      <p:sp>
        <p:nvSpPr>
          <p:cNvPr id="3055" name="Google Shape;3055;g27ebc928662_15_622"/>
          <p:cNvSpPr txBox="1"/>
          <p:nvPr/>
        </p:nvSpPr>
        <p:spPr>
          <a:xfrm>
            <a:off x="6380333" y="4539101"/>
            <a:ext cx="41840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 defTabSz="1219170">
              <a:buClr>
                <a:srgbClr val="434343"/>
              </a:buClr>
              <a:buSzPts val="1400"/>
              <a:buFont typeface="Helvetica Neue"/>
              <a:buChar char="●"/>
            </a:pPr>
            <a:r>
              <a:rPr lang="en" sz="18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your reviewers’ and subject editors’ activity</a:t>
            </a:r>
            <a:endParaRPr sz="18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26</Paragraphs>
  <Slides>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 Neue</vt:lpstr>
      <vt:lpstr>Simple Light</vt:lpstr>
      <vt:lpstr>Multiple usage metrics on article- and sub-article level</vt:lpstr>
      <vt:lpstr>Various journal statistics available to Managing editors</vt:lpstr>
      <vt:lpstr>Journal performance statistics and reports</vt:lpstr>
      <vt:lpstr>Journal performance statistics and reports</vt:lpstr>
      <vt:lpstr>Features to manage reviewers and subject editors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usage metrics on article- and sub-article level</dc:title>
  <dc:creator>Σοφοκλής Σωτηρίου</dc:creator>
  <cp:lastModifiedBy>Σοφοκλής Σωτηρίου</cp:lastModifiedBy>
  <cp:revision>1</cp:revision>
  <dcterms:created xsi:type="dcterms:W3CDTF">2023-09-16T16:19:54Z</dcterms:created>
  <dcterms:modified xsi:type="dcterms:W3CDTF">2023-09-16T16:20:21Z</dcterms:modified>
</cp:coreProperties>
</file>